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over_mounta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42062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4206240"/>
            <a:ext cx="12191695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4498848"/>
            <a:ext cx="987552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2200" b="1">
                <a:solidFill>
                  <a:srgbClr val="1D6693"/>
                </a:solidFill>
                <a:latin typeface="Microsoft YaHei"/>
              </a:rPr>
              <a:t>阿里巴巴_流程管理诊断报告（公开资料样例）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5102352"/>
            <a:ext cx="9875520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000000"/>
                </a:solidFill>
                <a:latin typeface="Microsoft YaHei"/>
              </a:rPr>
              <a:t>端到端管理咨询｜基于公开资料的流程诊断演示　公开资料分析版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5532120"/>
            <a:ext cx="384048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000000"/>
                </a:solidFill>
                <a:latin typeface="Microsoft YaHei"/>
              </a:rPr>
              <a:t>2026年5月10日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5、中国消费平台域_流程体系蓝图与重点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65760" y="1234440"/>
            <a:ext cx="11430000" cy="4983480"/>
          </a:xfrm>
          <a:prstGeom prst="rect">
            <a:avLst/>
          </a:prstGeom>
          <a:solidFill>
            <a:srgbClr val="FFFFFF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234440"/>
            <a:ext cx="11430000" cy="384048"/>
          </a:xfrm>
          <a:prstGeom prst="rect">
            <a:avLst/>
          </a:prstGeom>
          <a:solidFill>
            <a:srgbClr val="DAE3F3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200" b="1">
                <a:solidFill>
                  <a:srgbClr val="000000"/>
                </a:solidFill>
                <a:latin typeface="Microsoft YaHei"/>
              </a:rPr>
              <a:t>中国消费平台（从流量到履约到复购）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618488"/>
            <a:ext cx="1325880" cy="1131570"/>
          </a:xfrm>
          <a:prstGeom prst="rect">
            <a:avLst/>
          </a:prstGeom>
          <a:solidFill>
            <a:srgbClr val="F8F8F8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38912" y="1728216"/>
            <a:ext cx="1170432" cy="94869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000" b="1">
                <a:solidFill>
                  <a:srgbClr val="000000"/>
                </a:solidFill>
                <a:latin typeface="Microsoft YaHei"/>
              </a:rPr>
              <a:t>用户增长</a:t>
            </a:r>
          </a:p>
        </p:txBody>
      </p:sp>
      <p:sp>
        <p:nvSpPr>
          <p:cNvPr id="8" name="Rectangle 7"/>
          <p:cNvSpPr/>
          <p:nvPr/>
        </p:nvSpPr>
        <p:spPr>
          <a:xfrm>
            <a:off x="1783080" y="176479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识别高价值用户</a:t>
            </a:r>
          </a:p>
        </p:txBody>
      </p:sp>
      <p:sp>
        <p:nvSpPr>
          <p:cNvPr id="9" name="Rectangle 8"/>
          <p:cNvSpPr/>
          <p:nvPr/>
        </p:nvSpPr>
        <p:spPr>
          <a:xfrm>
            <a:off x="3730752" y="176479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内容/搜索推荐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78424" y="1764792"/>
            <a:ext cx="1837943" cy="838962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1">
                <a:solidFill>
                  <a:srgbClr val="C53030"/>
                </a:solidFill>
                <a:latin typeface="Microsoft YaHei"/>
              </a:rPr>
              <a:t>即时需求触发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6096" y="176479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下单转化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573767" y="176479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复购与会员运营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2750058"/>
            <a:ext cx="1325880" cy="1131570"/>
          </a:xfrm>
          <a:prstGeom prst="rect">
            <a:avLst/>
          </a:prstGeom>
          <a:solidFill>
            <a:srgbClr val="F8F8F8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" y="2859786"/>
            <a:ext cx="1170432" cy="94869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000" b="1">
                <a:solidFill>
                  <a:srgbClr val="000000"/>
                </a:solidFill>
                <a:latin typeface="Microsoft YaHei"/>
              </a:rPr>
              <a:t>商家经营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83080" y="289636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商家准入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30752" y="289636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货品与价格管理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78424" y="289636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广告/会员工具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626096" y="2896362"/>
            <a:ext cx="1837943" cy="838962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1">
                <a:solidFill>
                  <a:srgbClr val="C53030"/>
                </a:solidFill>
                <a:latin typeface="Microsoft YaHei"/>
              </a:rPr>
              <a:t>经营质量诊断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573767" y="289636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规则辅导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3881628"/>
            <a:ext cx="1325880" cy="1131570"/>
          </a:xfrm>
          <a:prstGeom prst="rect">
            <a:avLst/>
          </a:prstGeom>
          <a:solidFill>
            <a:srgbClr val="F8F8F8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38912" y="3991356"/>
            <a:ext cx="1170432" cy="94869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000" b="1">
                <a:solidFill>
                  <a:srgbClr val="000000"/>
                </a:solidFill>
                <a:latin typeface="Microsoft YaHei"/>
              </a:rPr>
              <a:t>即时履约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83080" y="402793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库存可售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30752" y="402793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门店/仓配匹配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678424" y="402793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骑手调度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626096" y="4027932"/>
            <a:ext cx="1837943" cy="838962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1">
                <a:solidFill>
                  <a:srgbClr val="C53030"/>
                </a:solidFill>
                <a:latin typeface="Microsoft YaHei"/>
              </a:rPr>
              <a:t>异常升级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73767" y="402793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准时达成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" y="5013198"/>
            <a:ext cx="1325880" cy="1131570"/>
          </a:xfrm>
          <a:prstGeom prst="rect">
            <a:avLst/>
          </a:prstGeom>
          <a:solidFill>
            <a:srgbClr val="F8F8F8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8912" y="5122926"/>
            <a:ext cx="1170432" cy="94869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000" b="1">
                <a:solidFill>
                  <a:srgbClr val="000000"/>
                </a:solidFill>
                <a:latin typeface="Microsoft YaHei"/>
              </a:rPr>
              <a:t>服务治理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83080" y="515950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售后受理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730752" y="515950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责任判定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678424" y="515950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风控识别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626096" y="515950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商家改进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573767" y="515950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体验复盘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6、AI+云域_核心问题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02920" y="1417320"/>
            <a:ext cx="3584448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02920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67512" y="1581912"/>
            <a:ext cx="3264408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问题一：AI需求增长快，但算力投入需要闭环管理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020824"/>
            <a:ext cx="3236976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云收入增长受到公共云与AI相关产品拉动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资本开支增加说明算力是战略资源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关键不是买更多资源，而是提升利用率和收入转化</a:t>
            </a:r>
          </a:p>
        </p:txBody>
      </p:sp>
      <p:sp>
        <p:nvSpPr>
          <p:cNvPr id="8" name="Rectangle 7"/>
          <p:cNvSpPr/>
          <p:nvPr/>
        </p:nvSpPr>
        <p:spPr>
          <a:xfrm>
            <a:off x="4288536" y="1417320"/>
            <a:ext cx="3584448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288536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53127" y="1581912"/>
            <a:ext cx="3264408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问题二：从模型能力到行业价值存在交付断点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71416" y="2020824"/>
            <a:ext cx="3236976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模型、平台、行业方案、客户成功之间要形成复用链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若每个行业项目都高度定制，规模化利润会被交付成本吃掉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需要把优秀实践沉淀成模板、组件和标准包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74152" y="1417320"/>
            <a:ext cx="3584448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074152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38744" y="1581912"/>
            <a:ext cx="3264408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问题三：数据安全与AI治理必须内嵌流程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57031" y="2020824"/>
            <a:ext cx="3236976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AI产品上线、行业交付、数据调用都需要前置合规评估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治理如果只在事后审查，会拖慢交付且放大风险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流程设计要把安全、合规、可解释性作为关键控制点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" y="5806440"/>
            <a:ext cx="11155680" cy="475488"/>
          </a:xfrm>
          <a:prstGeom prst="rect">
            <a:avLst/>
          </a:prstGeom>
          <a:solidFill>
            <a:srgbClr val="2F5EC4"/>
          </a:solidFill>
          <a:ln w="12700">
            <a:solidFill>
              <a:srgbClr val="2F5E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YaHei"/>
              </a:rPr>
              <a:t>本质：AI+云的竞争不只是技术能力，而是“研发-资源-产品-销售-交付-治理”的流程复用能力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7、AI+云域_流程体系蓝图与重点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65760" y="1234440"/>
            <a:ext cx="11430000" cy="4983480"/>
          </a:xfrm>
          <a:prstGeom prst="rect">
            <a:avLst/>
          </a:prstGeom>
          <a:solidFill>
            <a:srgbClr val="FFFFFF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234440"/>
            <a:ext cx="11430000" cy="384048"/>
          </a:xfrm>
          <a:prstGeom prst="rect">
            <a:avLst/>
          </a:prstGeom>
          <a:solidFill>
            <a:srgbClr val="DAE3F3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200" b="1">
                <a:solidFill>
                  <a:srgbClr val="000000"/>
                </a:solidFill>
                <a:latin typeface="Microsoft YaHei"/>
              </a:rPr>
              <a:t>AI+云（从模型研发到行业规模化交付）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618488"/>
            <a:ext cx="1325880" cy="1131570"/>
          </a:xfrm>
          <a:prstGeom prst="rect">
            <a:avLst/>
          </a:prstGeom>
          <a:solidFill>
            <a:srgbClr val="F8F8F8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38912" y="1728216"/>
            <a:ext cx="1170432" cy="94869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000" b="1">
                <a:solidFill>
                  <a:srgbClr val="000000"/>
                </a:solidFill>
                <a:latin typeface="Microsoft YaHei"/>
              </a:rPr>
              <a:t>模型研发</a:t>
            </a:r>
          </a:p>
        </p:txBody>
      </p:sp>
      <p:sp>
        <p:nvSpPr>
          <p:cNvPr id="8" name="Rectangle 7"/>
          <p:cNvSpPr/>
          <p:nvPr/>
        </p:nvSpPr>
        <p:spPr>
          <a:xfrm>
            <a:off x="1783080" y="176479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需求洞察</a:t>
            </a:r>
          </a:p>
        </p:txBody>
      </p:sp>
      <p:sp>
        <p:nvSpPr>
          <p:cNvPr id="9" name="Rectangle 8"/>
          <p:cNvSpPr/>
          <p:nvPr/>
        </p:nvSpPr>
        <p:spPr>
          <a:xfrm>
            <a:off x="3730752" y="176479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模型训练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78424" y="176479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评测与红队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6096" y="1764792"/>
            <a:ext cx="1837943" cy="838962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1">
                <a:solidFill>
                  <a:srgbClr val="C53030"/>
                </a:solidFill>
                <a:latin typeface="Microsoft YaHei"/>
              </a:rPr>
              <a:t>发布准入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573767" y="176479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版本迭代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2750058"/>
            <a:ext cx="1325880" cy="1131570"/>
          </a:xfrm>
          <a:prstGeom prst="rect">
            <a:avLst/>
          </a:prstGeom>
          <a:solidFill>
            <a:srgbClr val="F8F8F8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" y="2859786"/>
            <a:ext cx="1170432" cy="94869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000" b="1">
                <a:solidFill>
                  <a:srgbClr val="000000"/>
                </a:solidFill>
                <a:latin typeface="Microsoft YaHei"/>
              </a:rPr>
              <a:t>云资源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83080" y="289636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算力规划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30752" y="289636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容量建设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78424" y="289636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资源调度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626096" y="2896362"/>
            <a:ext cx="1837943" cy="838962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1">
                <a:solidFill>
                  <a:srgbClr val="C53030"/>
                </a:solidFill>
                <a:latin typeface="Microsoft YaHei"/>
              </a:rPr>
              <a:t>利用率监控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573767" y="289636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成本优化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3881628"/>
            <a:ext cx="1325880" cy="1131570"/>
          </a:xfrm>
          <a:prstGeom prst="rect">
            <a:avLst/>
          </a:prstGeom>
          <a:solidFill>
            <a:srgbClr val="F8F8F8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38912" y="3991356"/>
            <a:ext cx="1170432" cy="94869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000" b="1">
                <a:solidFill>
                  <a:srgbClr val="000000"/>
                </a:solidFill>
                <a:latin typeface="Microsoft YaHei"/>
              </a:rPr>
              <a:t>产品销售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83080" y="402793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行业场景定义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30752" y="402793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标准方案包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678424" y="402793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商机评估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626096" y="402793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合同定价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73767" y="402793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客户成功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" y="5013198"/>
            <a:ext cx="1325880" cy="1131570"/>
          </a:xfrm>
          <a:prstGeom prst="rect">
            <a:avLst/>
          </a:prstGeom>
          <a:solidFill>
            <a:srgbClr val="F8F8F8"/>
          </a:solidFill>
          <a:ln w="1270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8912" y="5122926"/>
            <a:ext cx="1170432" cy="94869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000" b="1">
                <a:solidFill>
                  <a:srgbClr val="000000"/>
                </a:solidFill>
                <a:latin typeface="Microsoft YaHei"/>
              </a:rPr>
              <a:t>交付治理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83080" y="515950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数据授权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730752" y="5159502"/>
            <a:ext cx="1837943" cy="838962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1">
                <a:solidFill>
                  <a:srgbClr val="C53030"/>
                </a:solidFill>
                <a:latin typeface="Microsoft YaHei"/>
              </a:rPr>
              <a:t>安全评审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678424" y="515950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行业部署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626096" y="515950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效果验收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573767" y="5159502"/>
            <a:ext cx="1837943" cy="838962"/>
          </a:xfrm>
          <a:prstGeom prst="rect">
            <a:avLst/>
          </a:prstGeom>
          <a:solidFill>
            <a:srgbClr val="FFFFFF"/>
          </a:solidFill>
          <a:ln w="10160">
            <a:solidFill>
              <a:srgbClr val="8D8D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900" b="0">
                <a:solidFill>
                  <a:srgbClr val="000000"/>
                </a:solidFill>
                <a:latin typeface="Microsoft YaHei"/>
              </a:rPr>
              <a:t>复用沉淀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8、国际与生态协同域_核心问题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02920" y="1417320"/>
            <a:ext cx="5417820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02920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67512" y="1581912"/>
            <a:ext cx="5097780" cy="20116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000" b="1">
                <a:solidFill>
                  <a:srgbClr val="C53030"/>
                </a:solidFill>
                <a:latin typeface="Microsoft YaHei"/>
              </a:rPr>
              <a:t>国际业务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" y="1837944"/>
            <a:ext cx="5097780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本地化经营与跨境履约仍是效率核心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276856"/>
            <a:ext cx="5070348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AIDC收入保持增长，但业务仍需平衡市场投入和亏损改善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不同国家的商家、物流、支付、税务和合规规则差异大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若总部平台流程过重，本地团队响应会慢；若过度本地化，规模复用会弱</a:t>
            </a:r>
          </a:p>
        </p:txBody>
      </p:sp>
      <p:sp>
        <p:nvSpPr>
          <p:cNvPr id="9" name="Rectangle 8"/>
          <p:cNvSpPr/>
          <p:nvPr/>
        </p:nvSpPr>
        <p:spPr>
          <a:xfrm>
            <a:off x="6240779" y="1417320"/>
            <a:ext cx="5417820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240779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5371" y="1581912"/>
            <a:ext cx="5097780" cy="20116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000" b="1">
                <a:solidFill>
                  <a:srgbClr val="C53030"/>
                </a:solidFill>
                <a:latin typeface="Microsoft YaHei"/>
              </a:rPr>
              <a:t>生态协同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5371" y="1837944"/>
            <a:ext cx="5097780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业务边界调整后，集团级协同机制要重新定义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3659" y="2276856"/>
            <a:ext cx="5070348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菜鸟、数字媒体及其他业务的协同价值不能只靠组织关系自然发生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跨业务项目需明确价值归属、成本分摊、数据接口和服务SLA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否则会出现“集团看协同，业务看成本”的指标错位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5806440"/>
            <a:ext cx="11155680" cy="475488"/>
          </a:xfrm>
          <a:prstGeom prst="rect">
            <a:avLst/>
          </a:prstGeom>
          <a:solidFill>
            <a:srgbClr val="2F5EC4"/>
          </a:solidFill>
          <a:ln w="12700">
            <a:solidFill>
              <a:srgbClr val="2F5E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YaHei"/>
              </a:rPr>
              <a:t>核心判断：国际化和生态协同的管理重点，是在本地敏捷与集团复用之间建立清晰流程边界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目录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13232" y="1600200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01 全局诊断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" y="2167128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02 业务诊断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734056"/>
            <a:ext cx="10881360" cy="411480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800" b="1">
                <a:solidFill>
                  <a:srgbClr val="FFFFFF"/>
                </a:solidFill>
                <a:latin typeface="Microsoft YaHei"/>
              </a:rPr>
              <a:t>03 管理诊断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" y="3300984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04 未来规划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6547104"/>
            <a:ext cx="7772400" cy="18288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600" b="0">
                <a:solidFill>
                  <a:srgbClr val="808080"/>
                </a:solidFill>
                <a:latin typeface="Microsoft YaHei"/>
              </a:rPr>
              <a:t>版权声明：本资料仅供项目沟通使用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9、流程管理体系综合评估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 flipV="1">
            <a:off x="731520" y="1737360"/>
            <a:ext cx="5367528" cy="1005840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6099048" y="1737360"/>
            <a:ext cx="5330952" cy="1005840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731520" y="2743200"/>
            <a:ext cx="10698480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31520" y="2907792"/>
            <a:ext cx="10698480" cy="1097280"/>
          </a:xfrm>
          <a:prstGeom prst="rect">
            <a:avLst/>
          </a:prstGeom>
          <a:solidFill>
            <a:srgbClr val="E6F7FB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8" name="Connector 7"/>
          <p:cNvCxnSpPr/>
          <p:nvPr/>
        </p:nvCxnSpPr>
        <p:spPr>
          <a:xfrm>
            <a:off x="731520" y="3493008"/>
            <a:ext cx="10698480" cy="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480560" y="2377440"/>
            <a:ext cx="320040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500" b="0">
                <a:solidFill>
                  <a:srgbClr val="000000"/>
                </a:solidFill>
                <a:latin typeface="Microsoft YaHei"/>
              </a:rPr>
              <a:t>1 流程管理战略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80560" y="2999232"/>
            <a:ext cx="3200400" cy="29260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500" b="0">
                <a:solidFill>
                  <a:srgbClr val="000000"/>
                </a:solidFill>
                <a:latin typeface="Microsoft YaHei"/>
              </a:rPr>
              <a:t>2 流程管理流程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360" y="3566160"/>
            <a:ext cx="2926080" cy="29260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300" b="0">
                <a:solidFill>
                  <a:srgbClr val="000000"/>
                </a:solidFill>
                <a:latin typeface="Microsoft YaHei"/>
              </a:rPr>
              <a:t>2.1 变革管理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3566160"/>
            <a:ext cx="2926080" cy="29260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300" b="0">
                <a:solidFill>
                  <a:srgbClr val="000000"/>
                </a:solidFill>
                <a:latin typeface="Microsoft YaHei"/>
              </a:rPr>
              <a:t>2.2 流程生命周期管理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2960" y="4297680"/>
            <a:ext cx="2103120" cy="822960"/>
          </a:xfrm>
          <a:prstGeom prst="rect">
            <a:avLst/>
          </a:prstGeom>
          <a:solidFill>
            <a:srgbClr val="F8F8F8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0">
                <a:solidFill>
                  <a:srgbClr val="000000"/>
                </a:solidFill>
                <a:latin typeface="Microsoft YaHei"/>
              </a:rPr>
              <a:t>3. 流程型组织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11879" y="4297680"/>
            <a:ext cx="2103120" cy="822960"/>
          </a:xfrm>
          <a:prstGeom prst="rect">
            <a:avLst/>
          </a:prstGeom>
          <a:solidFill>
            <a:srgbClr val="F8F8F8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0">
                <a:solidFill>
                  <a:srgbClr val="000000"/>
                </a:solidFill>
                <a:latin typeface="Microsoft YaHei"/>
              </a:rPr>
              <a:t>4. 流程型绩效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0" y="4297680"/>
            <a:ext cx="2103120" cy="822960"/>
          </a:xfrm>
          <a:prstGeom prst="rect">
            <a:avLst/>
          </a:prstGeom>
          <a:solidFill>
            <a:srgbClr val="F8F8F8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0">
                <a:solidFill>
                  <a:srgbClr val="000000"/>
                </a:solidFill>
                <a:latin typeface="Microsoft YaHei"/>
              </a:rPr>
              <a:t>5. 流程型IT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89719" y="4297680"/>
            <a:ext cx="2103120" cy="822960"/>
          </a:xfrm>
          <a:prstGeom prst="rect">
            <a:avLst/>
          </a:prstGeom>
          <a:solidFill>
            <a:srgbClr val="F8F8F8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0">
                <a:solidFill>
                  <a:srgbClr val="000000"/>
                </a:solidFill>
                <a:latin typeface="Microsoft YaHei"/>
              </a:rPr>
              <a:t>6. 流程型文化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1050" y="1381125"/>
            <a:ext cx="274320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800" b="0">
                <a:solidFill>
                  <a:srgbClr val="FF0000"/>
                </a:solidFill>
                <a:latin typeface="Microsoft YaHei"/>
              </a:rPr>
              <a:t>1. 双核心战略清晰，但仍需解码为流程KPI地图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62750" y="1381125"/>
            <a:ext cx="274320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800" b="0">
                <a:solidFill>
                  <a:srgbClr val="FF0000"/>
                </a:solidFill>
                <a:latin typeface="Microsoft YaHei"/>
              </a:rPr>
              <a:t>2. 组织重组后，流程生命周期管理接口需重建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5953125"/>
            <a:ext cx="274320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800" b="0">
                <a:solidFill>
                  <a:srgbClr val="FF0000"/>
                </a:solidFill>
                <a:latin typeface="Microsoft YaHei"/>
              </a:rPr>
              <a:t>3. 跨业务群流程Owner权责需明确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05249" y="5953125"/>
            <a:ext cx="274320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800" b="0">
                <a:solidFill>
                  <a:srgbClr val="FF0000"/>
                </a:solidFill>
                <a:latin typeface="Microsoft YaHei"/>
              </a:rPr>
              <a:t>4. 绩效需从业务线利润扩展到端到端ROI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24700" y="5953125"/>
            <a:ext cx="274320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800" b="0">
                <a:solidFill>
                  <a:srgbClr val="FF0000"/>
                </a:solidFill>
                <a:latin typeface="Microsoft YaHei"/>
              </a:rPr>
              <a:t>5. AI治理与数据治理需前置嵌入流程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20250" y="5953125"/>
            <a:ext cx="274320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800" b="0">
                <a:solidFill>
                  <a:srgbClr val="FF0000"/>
                </a:solidFill>
                <a:latin typeface="Microsoft YaHei"/>
              </a:rPr>
              <a:t>6. 文化需从单点战役转向持续运营闭环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10、变革管理 &amp; 流程生命周期管理缺失（示例）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8640" y="1325880"/>
            <a:ext cx="1106424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600" b="1">
                <a:solidFill>
                  <a:srgbClr val="1E40AF"/>
                </a:solidFill>
                <a:latin typeface="Microsoft YaHei"/>
              </a:rPr>
              <a:t>双核心战略落地：消费体验增长 + AI云商业化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057400"/>
            <a:ext cx="13716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业务战略</a:t>
            </a:r>
          </a:p>
        </p:txBody>
      </p:sp>
      <p:sp>
        <p:nvSpPr>
          <p:cNvPr id="6" name="Rectangle 5"/>
          <p:cNvSpPr/>
          <p:nvPr/>
        </p:nvSpPr>
        <p:spPr>
          <a:xfrm>
            <a:off x="2468880" y="205740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战略解码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24528" y="2240280"/>
            <a:ext cx="320040" cy="2743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000000"/>
                </a:solidFill>
                <a:latin typeface="Microsoft YaHei"/>
              </a:rPr>
              <a:t>→</a:t>
            </a:r>
          </a:p>
        </p:txBody>
      </p:sp>
      <p:sp>
        <p:nvSpPr>
          <p:cNvPr id="8" name="Rectangle 7"/>
          <p:cNvSpPr/>
          <p:nvPr/>
        </p:nvSpPr>
        <p:spPr>
          <a:xfrm>
            <a:off x="4617720" y="205740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资源配置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73368" y="2240280"/>
            <a:ext cx="320040" cy="2743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000000"/>
                </a:solidFill>
                <a:latin typeface="Microsoft YaHei"/>
              </a:rPr>
              <a:t>→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66560" y="205740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样板验证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22208" y="2240280"/>
            <a:ext cx="320040" cy="2743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000000"/>
                </a:solidFill>
                <a:latin typeface="Microsoft YaHei"/>
              </a:rPr>
              <a:t>→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15400" y="205740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规模复制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" y="3429000"/>
            <a:ext cx="13716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流程职能战略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468880" y="342900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流程架构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24528" y="3611880"/>
            <a:ext cx="320040" cy="2743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000000"/>
                </a:solidFill>
                <a:latin typeface="Microsoft YaHei"/>
              </a:rPr>
              <a:t>→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17720" y="342900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Owner机制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73368" y="3611880"/>
            <a:ext cx="320040" cy="2743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000000"/>
                </a:solidFill>
                <a:latin typeface="Microsoft YaHei"/>
              </a:rPr>
              <a:t>→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66560" y="342900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KPI地图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22208" y="3611880"/>
            <a:ext cx="320040" cy="2743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000000"/>
                </a:solidFill>
                <a:latin typeface="Microsoft YaHei"/>
              </a:rPr>
              <a:t>→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915400" y="342900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300" b="1">
                <a:solidFill>
                  <a:srgbClr val="000000"/>
                </a:solidFill>
                <a:latin typeface="Microsoft YaHei"/>
              </a:rPr>
              <a:t>AI运营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080760"/>
            <a:ext cx="1106424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400" b="1">
                <a:solidFill>
                  <a:srgbClr val="1E40AF"/>
                </a:solidFill>
                <a:latin typeface="Microsoft YaHei"/>
              </a:rPr>
              <a:t>匹配组织重构后的流程成熟度、数字化治理和持续优化能力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目录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13232" y="1600200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01 全局诊断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" y="2167128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02 业务诊断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2734056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03 管理诊断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300984"/>
            <a:ext cx="10881360" cy="411480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800" b="1">
                <a:solidFill>
                  <a:srgbClr val="FFFFFF"/>
                </a:solidFill>
                <a:latin typeface="Microsoft YaHei"/>
              </a:rPr>
              <a:t>04 未来规划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6547104"/>
            <a:ext cx="7772400" cy="18288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600" b="0">
                <a:solidFill>
                  <a:srgbClr val="808080"/>
                </a:solidFill>
                <a:latin typeface="Microsoft YaHei"/>
              </a:rPr>
              <a:t>版权声明：本资料仅供项目沟通使用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11、3-5年变革规划（1/2）：阶段、目标与流程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0040" y="1325880"/>
          <a:ext cx="1156716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1790"/>
                <a:gridCol w="2891790"/>
                <a:gridCol w="2891790"/>
                <a:gridCol w="2891790"/>
              </a:tblGrid>
              <a:tr h="73152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阶段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业绩目标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关键流程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流程KPI目标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歼灭战（0-6个月）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快速建立流程事实底座，减少跨业务协同扯皮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即时零售异常处理、AI云商机评估、跨业务资源分摊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关键流程SLA可视化率≥80%；异常闭环率≥90%</a:t>
                      </a:r>
                    </a:p>
                  </a:txBody>
                  <a:tcPr marL="36576" marR="36576" marT="27432" marB="27432"/>
                </a:tc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攻坚战（6-18个月）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在中国消费平台和AI云形成2-3个样板流程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用户体验闭环、商家经营诊断、算力利用与行业交付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体验异常响应时长↓30%；行业方案复用率≥50%</a:t>
                      </a:r>
                    </a:p>
                  </a:txBody>
                  <a:tcPr marL="36576" marR="36576" marT="27432" marB="27432"/>
                </a:tc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升维战（18-36个月）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形成集团级AI原生流程运营能力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跨业务协同、数据治理、合规前置、全球本地化运营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端到端ROI按月复盘；合规前置覆盖率≥95%</a:t>
                      </a:r>
                    </a:p>
                  </a:txBody>
                  <a:tcPr marL="36576" marR="36576" marT="27432" marB="27432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12、3-5年变革规划（2/2）：优化动作与体系输出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0040" y="1325880"/>
          <a:ext cx="1156716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5720"/>
                <a:gridCol w="3855720"/>
                <a:gridCol w="3855720"/>
              </a:tblGrid>
              <a:tr h="73152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阶段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关键优化点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管理体系输出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歼灭战（0-6个月）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盘点重组后接口；建立流程Owner；统一指标口径；上线月度流程复盘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《端到端流程架构图》《流程Owner清单》《统一KPI字典》</a:t>
                      </a:r>
                    </a:p>
                  </a:txBody>
                  <a:tcPr marL="36576" marR="36576" marT="27432" marB="27432"/>
                </a:tc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攻坚战（6-18个月）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建立样板流程；引入AI预警；固化KCP；把复盘结论纳入绩效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《样板流程包》《AI预警规则库》《流程绩效看板》</a:t>
                      </a:r>
                    </a:p>
                  </a:txBody>
                  <a:tcPr marL="36576" marR="36576" marT="27432" marB="27432"/>
                </a:tc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升维战（18-36个月）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建立流程中台；沉淀行业模板；推广流程挖掘；推进智能决策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《AI原生流程运营体系》《数据治理流程手册》《全球本地化流程蓝图》</a:t>
                      </a:r>
                    </a:p>
                  </a:txBody>
                  <a:tcPr marL="36576" marR="36576" marT="27432" marB="27432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诊断综述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58368" y="1600200"/>
            <a:ext cx="4663440" cy="2057400"/>
          </a:xfrm>
          <a:prstGeom prst="rect">
            <a:avLst/>
          </a:prstGeom>
          <a:solidFill>
            <a:srgbClr val="FFFFFF"/>
          </a:solidFill>
          <a:ln w="1524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rIns="73152" tIns="502920" bIns="36576"/>
          <a:lstStyle/>
          <a:p>
            <a:pPr algn="ctr">
              <a:spcAft>
                <a:spcPts val="200"/>
              </a:spcAft>
              <a:defRPr sz="1100">
                <a:solidFill>
                  <a:srgbClr val="000000"/>
                </a:solidFill>
                <a:latin typeface="Microsoft YaHei"/>
              </a:defRPr>
            </a:pPr>
            <a:r>
              <a:t>电商增长、即时零售投入、云与AI投入同时拉动资源</a:t>
            </a:r>
          </a:p>
          <a:p>
            <a:pPr>
              <a:spcAft>
                <a:spcPts val="200"/>
              </a:spcAft>
              <a:defRPr sz="1100">
                <a:solidFill>
                  <a:srgbClr val="000000"/>
                </a:solidFill>
                <a:latin typeface="Microsoft YaHei"/>
              </a:defRPr>
            </a:pPr>
            <a:r>
              <a:t>用户体验、商家经营、履约效率、合规责任的目标存在张力</a:t>
            </a:r>
          </a:p>
          <a:p>
            <a:pPr>
              <a:spcAft>
                <a:spcPts val="200"/>
              </a:spcAft>
              <a:defRPr sz="1100">
                <a:solidFill>
                  <a:srgbClr val="000000"/>
                </a:solidFill>
                <a:latin typeface="Microsoft YaHei"/>
              </a:defRPr>
            </a:pPr>
            <a:r>
              <a:t>组织重组后，跨业务群接口和经营节奏需要重新固化</a:t>
            </a:r>
          </a:p>
          <a:p>
            <a:pPr>
              <a:spcAft>
                <a:spcPts val="200"/>
              </a:spcAft>
              <a:defRPr sz="1100">
                <a:solidFill>
                  <a:srgbClr val="000000"/>
                </a:solidFill>
                <a:latin typeface="Microsoft YaHei"/>
              </a:defRPr>
            </a:pPr>
            <a:r>
              <a:t>新业务投资带来利润与现金流短期承压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0" y="1600200"/>
            <a:ext cx="4663440" cy="2057400"/>
          </a:xfrm>
          <a:prstGeom prst="rect">
            <a:avLst/>
          </a:prstGeom>
          <a:solidFill>
            <a:srgbClr val="FFFFFF"/>
          </a:solidFill>
          <a:ln w="1524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rIns="73152" tIns="502920" bIns="36576"/>
          <a:lstStyle/>
          <a:p>
            <a:pPr algn="ctr">
              <a:spcAft>
                <a:spcPts val="200"/>
              </a:spcAft>
              <a:defRPr sz="1100">
                <a:solidFill>
                  <a:srgbClr val="000000"/>
                </a:solidFill>
                <a:latin typeface="Microsoft YaHei"/>
              </a:defRPr>
            </a:pPr>
            <a:r>
              <a:t>战略从规模扩张转向“双核心+组合取舍”</a:t>
            </a:r>
          </a:p>
          <a:p>
            <a:pPr>
              <a:spcAft>
                <a:spcPts val="200"/>
              </a:spcAft>
              <a:defRPr sz="1100">
                <a:solidFill>
                  <a:srgbClr val="000000"/>
                </a:solidFill>
                <a:latin typeface="Microsoft YaHei"/>
              </a:defRPr>
            </a:pPr>
            <a:r>
              <a:t>端到端流程没有完全跟上业务边界重构</a:t>
            </a:r>
          </a:p>
          <a:p>
            <a:pPr>
              <a:spcAft>
                <a:spcPts val="200"/>
              </a:spcAft>
              <a:defRPr sz="1100">
                <a:solidFill>
                  <a:srgbClr val="000000"/>
                </a:solidFill>
                <a:latin typeface="Microsoft YaHei"/>
              </a:defRPr>
            </a:pPr>
            <a:r>
              <a:t>流量、货品、履约、服务、数据之间仍需形成闭环</a:t>
            </a:r>
          </a:p>
          <a:p>
            <a:pPr>
              <a:spcAft>
                <a:spcPts val="200"/>
              </a:spcAft>
              <a:defRPr sz="1100">
                <a:solidFill>
                  <a:srgbClr val="000000"/>
                </a:solidFill>
                <a:latin typeface="Microsoft YaHei"/>
              </a:defRPr>
            </a:pPr>
            <a:r>
              <a:t>经营绩效需升级为ROI、体验与风险并重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77440" y="1700784"/>
            <a:ext cx="1188720" cy="2743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500" b="1">
                <a:solidFill>
                  <a:srgbClr val="1E40AF"/>
                </a:solidFill>
                <a:latin typeface="Microsoft YaHei"/>
              </a:rPr>
              <a:t>表象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38160" y="1700784"/>
            <a:ext cx="1188720" cy="2743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500" b="1">
                <a:solidFill>
                  <a:srgbClr val="1E40AF"/>
                </a:solidFill>
                <a:latin typeface="Microsoft YaHei"/>
              </a:rPr>
              <a:t>本质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23560" y="2331720"/>
            <a:ext cx="640080" cy="45720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2800" b="1">
                <a:solidFill>
                  <a:srgbClr val="000000"/>
                </a:solidFill>
                <a:latin typeface="Microsoft YaHei"/>
              </a:rPr>
              <a:t>→</a:t>
            </a:r>
          </a:p>
        </p:txBody>
      </p:sp>
      <p:sp>
        <p:nvSpPr>
          <p:cNvPr id="9" name="Rectangle 8"/>
          <p:cNvSpPr/>
          <p:nvPr/>
        </p:nvSpPr>
        <p:spPr>
          <a:xfrm>
            <a:off x="658368" y="4617720"/>
            <a:ext cx="10881360" cy="1243584"/>
          </a:xfrm>
          <a:prstGeom prst="rect">
            <a:avLst/>
          </a:prstGeom>
          <a:solidFill>
            <a:srgbClr val="DAE3F3"/>
          </a:solidFill>
          <a:ln w="1397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330952" y="4736592"/>
            <a:ext cx="914400" cy="2743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600" b="1">
                <a:solidFill>
                  <a:srgbClr val="1E40AF"/>
                </a:solidFill>
                <a:latin typeface="Microsoft YaHei"/>
              </a:rPr>
              <a:t>破局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102352"/>
            <a:ext cx="996696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0">
                <a:solidFill>
                  <a:srgbClr val="000000"/>
                </a:solidFill>
                <a:latin typeface="Microsoft YaHei"/>
              </a:rPr>
              <a:t>1、以用户体验增长和AI+云商业化为双北极星；2、从业务群局部优化转向端到端流程重构；3、建立跨电商、即时履约、云与数据治理的流程Owner机制；4、用AI原生运营系统替代人肉协调和事后复盘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13、未来一年工作计划（1/2）：启动与顶层规划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0040" y="1325880"/>
          <a:ext cx="1156716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3432"/>
                <a:gridCol w="2313432"/>
                <a:gridCol w="2313432"/>
                <a:gridCol w="2313432"/>
                <a:gridCol w="2313432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类别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价值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时间安排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主要内容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责任人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即刻行动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先把高频协同问题看清楚，避免流程问题被财务结果掩盖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1个月内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选定中国消费平台和AI云两个样板流程；定义流程Owner；统一SLA、ROI、体验、风险指标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集团管理层+业务群负责人</a:t>
                      </a:r>
                    </a:p>
                  </a:txBody>
                  <a:tcPr marL="36576" marR="36576" marT="27432" marB="27432"/>
                </a:tc>
              </a:tr>
              <a:tr h="97536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顶层规划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让双核心战略落到流程架构、组织边界和资源分配规则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3个月内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完成L1-L3端到端流程架构；梳理重组后的接口；建立跨业务经营复盘机制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战略、财务、组织发展、流程团队</a:t>
                      </a:r>
                    </a:p>
                  </a:txBody>
                  <a:tcPr marL="36576" marR="36576" marT="27432" marB="27432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14、未来一年工作计划（2/2）：流程优化与能力固化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0040" y="1325880"/>
          <a:ext cx="1156716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3432"/>
                <a:gridCol w="2313432"/>
                <a:gridCol w="2313432"/>
                <a:gridCol w="2313432"/>
                <a:gridCol w="2313432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类别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价值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时间安排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主要内容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latin typeface="Microsoft YaHei"/>
                        </a:rPr>
                        <a:t>责任人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流程优化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在样板流程中证明效率提升和风险下降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6个月内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围绕即时零售异常处理、AI云行业交付两个流程做流程挖掘和KCP重设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样板流程Owner+IT/数据团队</a:t>
                      </a:r>
                    </a:p>
                  </a:txBody>
                  <a:tcPr marL="36576" marR="36576" marT="27432" marB="27432"/>
                </a:tc>
              </a:tr>
              <a:tr h="975360"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流程建设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把一次性改善固化为可复制管理能力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12个月内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发布流程文件、KPI字典、预警规则库、会议模板和AI辅助运营看板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0">
                          <a:latin typeface="Microsoft YaHei"/>
                        </a:rPr>
                        <a:t>集团流程管理办公室</a:t>
                      </a:r>
                    </a:p>
                  </a:txBody>
                  <a:tcPr marL="36576" marR="36576" marT="27432" marB="27432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15、公开资料来源与诊断采信点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0040" y="1325880"/>
          <a:ext cx="115671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5720"/>
                <a:gridCol w="3855720"/>
                <a:gridCol w="3855720"/>
              </a:tblGrid>
              <a:tr h="822960"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latin typeface="Microsoft YaHei"/>
                        </a:rPr>
                        <a:t>资料来源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latin typeface="Microsoft YaHei"/>
                        </a:rPr>
                        <a:t>采信信息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latin typeface="Microsoft YaHei"/>
                        </a:rPr>
                        <a:t>用于本报告的诊断点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阿里巴巴2025财年年报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年度收入、业务分部、聚焦电商与云计算、资产组合调整等信息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判断集团从多元扩张转向核心业务聚焦，流程体系需随战略重构</a:t>
                      </a:r>
                    </a:p>
                  </a:txBody>
                  <a:tcPr marL="36576" marR="36576" marT="27432" marB="27432"/>
                </a:tc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2025年12月季度业绩公告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收入同比、同口径增长、淘宝闪购、云收入、自由现金流、EBITA变化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识别即时零售投入、云基础设施支出与利润/现金流之间的管理张力</a:t>
                      </a:r>
                    </a:p>
                  </a:txBody>
                  <a:tcPr marL="36576" marR="36576" marT="27432" marB="27432"/>
                </a:tc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2026财年业绩发布时间公告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公司计划于2026年5月13日披露2026财年第四季度和全年业绩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说明截至2026年5月10日，本样例尚未使用2026财年全年数据</a:t>
                      </a:r>
                    </a:p>
                  </a:txBody>
                  <a:tcPr marL="36576" marR="36576" marT="27432" marB="27432"/>
                </a:tc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公开业务与组织披露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中国电商、国际数字商业、云智能、菜鸟、本地服务、数字媒体等业务边界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构建业务域蓝图和跨业务协同诊断假设</a:t>
                      </a:r>
                    </a:p>
                  </a:txBody>
                  <a:tcPr marL="36576" marR="36576" marT="27432" marB="27432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84CC0"/>
          </a:solidFill>
          <a:ln w="12700">
            <a:solidFill>
              <a:srgbClr val="284C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0" y="3063240"/>
            <a:ext cx="12191695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Microsoft YaHei"/>
              </a:rPr>
              <a:t>谢谢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456432"/>
            <a:ext cx="12191695" cy="22860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pPr algn="ctr"/>
            <a:r>
              <a:rPr sz="800" b="0">
                <a:solidFill>
                  <a:srgbClr val="FFFFFF"/>
                </a:solidFill>
                <a:latin typeface="Microsoft YaHei"/>
              </a:rPr>
              <a:t>Q&amp;A｜公开资料样例，可继续升级为内部数据诊断版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0、诊断边界：本报告为公开资料样例，不代表内部审计结论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02920" y="1417320"/>
            <a:ext cx="5417820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02920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67512" y="1581912"/>
            <a:ext cx="5097780" cy="20116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000" b="1">
                <a:solidFill>
                  <a:srgbClr val="C53030"/>
                </a:solidFill>
                <a:latin typeface="Microsoft YaHei"/>
              </a:rPr>
              <a:t>资料边界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" y="1837944"/>
            <a:ext cx="5097780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以公司公告、年报、业绩材料和公开新闻为基础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276856"/>
            <a:ext cx="5070348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未使用阿里内部流程数据、访谈纪要、系统日志或审批轨迹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财务与组织信息以截至2026年5月10日可获得的公开披露为准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诊断结论采用“公开信息推断+流程咨询假设”的方式表达</a:t>
            </a:r>
          </a:p>
        </p:txBody>
      </p:sp>
      <p:sp>
        <p:nvSpPr>
          <p:cNvPr id="9" name="Rectangle 8"/>
          <p:cNvSpPr/>
          <p:nvPr/>
        </p:nvSpPr>
        <p:spPr>
          <a:xfrm>
            <a:off x="6240779" y="1417320"/>
            <a:ext cx="5417820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240779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5371" y="1581912"/>
            <a:ext cx="5097780" cy="20116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000" b="1">
                <a:solidFill>
                  <a:srgbClr val="C53030"/>
                </a:solidFill>
                <a:latin typeface="Microsoft YaHei"/>
              </a:rPr>
              <a:t>样例目的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5371" y="1837944"/>
            <a:ext cx="5097780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验证skill能否生成端到端流程管理诊断报告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3659" y="2276856"/>
            <a:ext cx="5070348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重点呈现咨询报告的结构、语言、蓝图、表格与规划方式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不评价投资价值，不替代专项尽调或内部管理诊断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如有内部数据，可进一步升级为流程挖掘和量化诊断版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5806440"/>
            <a:ext cx="11155680" cy="475488"/>
          </a:xfrm>
          <a:prstGeom prst="rect">
            <a:avLst/>
          </a:prstGeom>
          <a:solidFill>
            <a:srgbClr val="2F5EC4"/>
          </a:solidFill>
          <a:ln w="12700">
            <a:solidFill>
              <a:srgbClr val="2F5E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YaHei"/>
              </a:rPr>
              <a:t>核心判断：阿里巴巴不是缺少单点业务能力，而是进入多业务融合后的流程、组织、绩效、IT再协同阶段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目录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85800" y="1600200"/>
            <a:ext cx="10881360" cy="411480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800" b="1">
                <a:solidFill>
                  <a:srgbClr val="FFFFFF"/>
                </a:solidFill>
                <a:latin typeface="Microsoft YaHei"/>
              </a:rPr>
              <a:t>01 全局诊断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" y="2167128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02 业务诊断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2734056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03 管理诊断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" y="3300984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04 未来规划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6547104"/>
            <a:ext cx="7772400" cy="18288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600" b="0">
                <a:solidFill>
                  <a:srgbClr val="808080"/>
                </a:solidFill>
                <a:latin typeface="Microsoft YaHei"/>
              </a:rPr>
              <a:t>版权声明：本资料仅供项目沟通使用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1、战略痛点（1/3）：双核心战略清晰，但资源配置进入再聚焦期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02920" y="1417320"/>
            <a:ext cx="3584448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02920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67512" y="1581912"/>
            <a:ext cx="3264408" cy="20116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000" b="1">
                <a:solidFill>
                  <a:srgbClr val="C53030"/>
                </a:solidFill>
                <a:latin typeface="Microsoft YaHei"/>
              </a:rPr>
              <a:t>战略焦点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" y="1837944"/>
            <a:ext cx="3264408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从多元扩张转向“消费+AI云”双核心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276856"/>
            <a:ext cx="3236976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集团明确聚焦电商与云计算两大核心业务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出售银泰、完成高鑫零售出售，说明非核心资产继续出清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本质是将管理注意力从组合扩张转为核心流程效率</a:t>
            </a:r>
          </a:p>
        </p:txBody>
      </p:sp>
      <p:sp>
        <p:nvSpPr>
          <p:cNvPr id="9" name="Rectangle 8"/>
          <p:cNvSpPr/>
          <p:nvPr/>
        </p:nvSpPr>
        <p:spPr>
          <a:xfrm>
            <a:off x="4288536" y="1417320"/>
            <a:ext cx="3584448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288536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53127" y="1581912"/>
            <a:ext cx="3264408" cy="20116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000" b="1">
                <a:solidFill>
                  <a:srgbClr val="C53030"/>
                </a:solidFill>
                <a:latin typeface="Microsoft YaHei"/>
              </a:rPr>
              <a:t>经营压力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53127" y="1837944"/>
            <a:ext cx="3264408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增长、投入、利润之间的平衡难度上升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71416" y="2276856"/>
            <a:ext cx="3236976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2025年12月季度收入同比增长2%，按同口径增长9%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中国电商集团经调整EBITA同比下降43%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即时零售等投入强化体验，但短期压低利润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74152" y="1417320"/>
            <a:ext cx="3584448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74152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8744" y="1581912"/>
            <a:ext cx="3264408" cy="20116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000" b="1">
                <a:solidFill>
                  <a:srgbClr val="C53030"/>
                </a:solidFill>
                <a:latin typeface="Microsoft YaHei"/>
              </a:rPr>
              <a:t>管理本质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38744" y="1837944"/>
            <a:ext cx="3264408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战略需要被解码为端到端流程和KPI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57031" y="2276856"/>
            <a:ext cx="3236976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不能只按业务群看收入和利润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必须看用户获取、转化、履约、留存、商家健康度的全链路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AI与云投入要和行业交付流程绑定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" y="5806440"/>
            <a:ext cx="11155680" cy="475488"/>
          </a:xfrm>
          <a:prstGeom prst="rect">
            <a:avLst/>
          </a:prstGeom>
          <a:solidFill>
            <a:srgbClr val="2F5EC4"/>
          </a:solidFill>
          <a:ln w="12700">
            <a:solidFill>
              <a:srgbClr val="2F5E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YaHei"/>
              </a:rPr>
              <a:t>本质：战略取舍已经发生，但流程Owner、资源投放规则和跨域KPI需要同步完成再设计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2、经营痛点（2/3）：消费体验投入加大，端到端ROI需要穿透管理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02920" y="1417320"/>
            <a:ext cx="5417820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02920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67512" y="1581912"/>
            <a:ext cx="5097780" cy="20116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000" b="1">
                <a:solidFill>
                  <a:srgbClr val="C53030"/>
                </a:solidFill>
                <a:latin typeface="Microsoft YaHei"/>
              </a:rPr>
              <a:t>表象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" y="1837944"/>
            <a:ext cx="5097780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即时零售与用户体验投入带来利润压力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276856"/>
            <a:ext cx="5070348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淘宝闪购带动即时零售订单和用户活跃，但相关投入增加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公开披露显示自由现金流同比下降，主要受云基础设施支出和即时零售投入影响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单看业务线利润，容易低估长期用户资产和高频场景价值</a:t>
            </a:r>
          </a:p>
        </p:txBody>
      </p:sp>
      <p:sp>
        <p:nvSpPr>
          <p:cNvPr id="9" name="Rectangle 8"/>
          <p:cNvSpPr/>
          <p:nvPr/>
        </p:nvSpPr>
        <p:spPr>
          <a:xfrm>
            <a:off x="6240779" y="1417320"/>
            <a:ext cx="5417820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240779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5371" y="1581912"/>
            <a:ext cx="5097780" cy="20116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000" b="1">
                <a:solidFill>
                  <a:srgbClr val="C53030"/>
                </a:solidFill>
                <a:latin typeface="Microsoft YaHei"/>
              </a:rPr>
              <a:t>本质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5371" y="1837944"/>
            <a:ext cx="5097780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缺少“体验-履约-商家-利润”的统一经营闭环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3659" y="2276856"/>
            <a:ext cx="5070348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用户体验指标、骑手/仓配成本、商家经营质量、平台补贴效率需要同屏管理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新场景从试点到规模化，必须有明确的退出、加码和纠偏规则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流程管理重点应从“业务冲量”转为“端到端单元经济模型”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5806440"/>
            <a:ext cx="11155680" cy="475488"/>
          </a:xfrm>
          <a:prstGeom prst="rect">
            <a:avLst/>
          </a:prstGeom>
          <a:solidFill>
            <a:srgbClr val="2F5EC4"/>
          </a:solidFill>
          <a:ln w="12700">
            <a:solidFill>
              <a:srgbClr val="2F5E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YaHei"/>
              </a:rPr>
              <a:t>核心判断：即时零售不是单独的增长项目，而是中国消费平台流程体系的一次重构压力测试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3、经营痛点（3/3）：初始解决构想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02920" y="1417320"/>
            <a:ext cx="3703320" cy="1965960"/>
          </a:xfrm>
          <a:prstGeom prst="rect">
            <a:avLst/>
          </a:prstGeom>
          <a:solidFill>
            <a:srgbClr val="E2E8F0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600200"/>
            <a:ext cx="1097280" cy="25603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1E40AF"/>
                </a:solidFill>
                <a:latin typeface="Microsoft YaHei"/>
              </a:rPr>
              <a:t>第一步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947672"/>
            <a:ext cx="333756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000000"/>
                </a:solidFill>
                <a:latin typeface="Microsoft YaHei"/>
              </a:rPr>
              <a:t>建立端到端经营模型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" y="2350008"/>
            <a:ext cx="3383279" cy="82296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按“用户-商家-履约-服务-利润”绘制价值流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统一口径核算补贴、仓配、售后、商家增长和复购贡献</a:t>
            </a:r>
          </a:p>
        </p:txBody>
      </p:sp>
      <p:sp>
        <p:nvSpPr>
          <p:cNvPr id="8" name="Rectangle 7"/>
          <p:cNvSpPr/>
          <p:nvPr/>
        </p:nvSpPr>
        <p:spPr>
          <a:xfrm>
            <a:off x="4206240" y="1417320"/>
            <a:ext cx="3703320" cy="1965960"/>
          </a:xfrm>
          <a:prstGeom prst="rect">
            <a:avLst/>
          </a:prstGeom>
          <a:solidFill>
            <a:srgbClr val="E2E8F0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89120" y="1600200"/>
            <a:ext cx="1097280" cy="25603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1E40AF"/>
                </a:solidFill>
                <a:latin typeface="Microsoft YaHei"/>
              </a:rPr>
              <a:t>第二步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89120" y="1947672"/>
            <a:ext cx="333756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000000"/>
                </a:solidFill>
                <a:latin typeface="Microsoft YaHei"/>
              </a:rPr>
              <a:t>确立双北极星指标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70831" y="2350008"/>
            <a:ext cx="3383279" cy="82296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消费侧：高频用户体验与长期价值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AI云侧：算力投入到行业收入的转化效率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09560" y="1417320"/>
            <a:ext cx="3703320" cy="1965960"/>
          </a:xfrm>
          <a:prstGeom prst="rect">
            <a:avLst/>
          </a:prstGeom>
          <a:solidFill>
            <a:srgbClr val="E2E8F0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92440" y="1600200"/>
            <a:ext cx="1097280" cy="25603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400" b="1">
                <a:solidFill>
                  <a:srgbClr val="1E40AF"/>
                </a:solidFill>
                <a:latin typeface="Microsoft YaHei"/>
              </a:rPr>
              <a:t>第三步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92440" y="1947672"/>
            <a:ext cx="3337560" cy="32004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000000"/>
                </a:solidFill>
                <a:latin typeface="Microsoft YaHei"/>
              </a:rPr>
              <a:t>升级经营分析机制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74152" y="2350008"/>
            <a:ext cx="3383279" cy="82296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从业务线汇报升级为端到端流程复盘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每月输出卡点、断点、ROI偏差和责任闭环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02920" y="4023360"/>
          <a:ext cx="1115568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8560"/>
                <a:gridCol w="3718560"/>
                <a:gridCol w="3718560"/>
              </a:tblGrid>
              <a:tr h="400050"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latin typeface="Microsoft YaHei"/>
                        </a:rPr>
                        <a:t>流程对象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latin typeface="Microsoft YaHei"/>
                        </a:rPr>
                        <a:t>关键成本/风险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>
                          <a:latin typeface="Microsoft YaHei"/>
                        </a:rPr>
                        <a:t>建议纳入同屏指标</a:t>
                      </a:r>
                    </a:p>
                  </a:txBody>
                  <a:tcPr marL="36576" marR="36576" marT="27432" marB="27432">
                    <a:solidFill>
                      <a:srgbClr val="DAE3F3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中国消费平台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流量补贴、即时履约成本、售后成本、商家服务成本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高频用户留存、准时达成率、商家GMV质量、单位订单贡献</a:t>
                      </a:r>
                    </a:p>
                  </a:txBody>
                  <a:tcPr marL="36576" marR="36576" marT="27432" marB="27432"/>
                </a:tc>
              </a:tr>
              <a:tr h="400050"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AI+云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算力资本开支、模型研发、销售交付、行业定制成本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GPU利用率、AI相关收入占比、项目毛利、行业复用率</a:t>
                      </a:r>
                    </a:p>
                  </a:txBody>
                  <a:tcPr marL="36576" marR="36576" marT="27432" marB="27432"/>
                </a:tc>
              </a:tr>
              <a:tr h="400050"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国际业务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本地化运营、跨境履约、监管合规、支付与汇率风险</a:t>
                      </a:r>
                    </a:p>
                  </a:txBody>
                  <a:tcPr marL="36576" marR="36576" marT="27432" marB="27432"/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0">
                          <a:latin typeface="Microsoft YaHei"/>
                        </a:rPr>
                        <a:t>履约时长、退货率、本地商家留存、合规事件闭环率</a:t>
                      </a:r>
                    </a:p>
                  </a:txBody>
                  <a:tcPr marL="36576" marR="36576" marT="27432" marB="27432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目录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13232" y="1600200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01 全局诊断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167128"/>
            <a:ext cx="10881360" cy="411480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4864" rIns="54864" tIns="36576" bIns="36576"/>
          <a:lstStyle/>
          <a:p>
            <a:pPr algn="ctr"/>
            <a:r>
              <a:rPr sz="1800" b="1">
                <a:solidFill>
                  <a:srgbClr val="FFFFFF"/>
                </a:solidFill>
                <a:latin typeface="Microsoft YaHei"/>
              </a:rPr>
              <a:t>02 业务诊断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2734056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03 管理诊断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" y="3300984"/>
            <a:ext cx="8686800" cy="384048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700" b="1">
                <a:solidFill>
                  <a:srgbClr val="808080"/>
                </a:solidFill>
                <a:latin typeface="Microsoft YaHei"/>
              </a:rPr>
              <a:t>04 未来规划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6547104"/>
            <a:ext cx="7772400" cy="18288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600" b="0">
                <a:solidFill>
                  <a:srgbClr val="808080"/>
                </a:solidFill>
                <a:latin typeface="Microsoft YaHei"/>
              </a:rPr>
              <a:t>版权声明：本资料仅供项目沟通使用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75488" y="256032"/>
            <a:ext cx="10698480" cy="502920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900" b="1">
                <a:solidFill>
                  <a:srgbClr val="000000"/>
                </a:solidFill>
                <a:latin typeface="Microsoft YaHei"/>
              </a:rPr>
              <a:t>4、中国消费平台域_核心问题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0" y="987552"/>
            <a:ext cx="12191695" cy="0"/>
          </a:xfrm>
          <a:prstGeom prst="line">
            <a:avLst/>
          </a:prstGeom>
          <a:ln w="25400">
            <a:solidFill>
              <a:srgbClr val="8D8D8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02920" y="1417320"/>
            <a:ext cx="3584448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02920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67512" y="1581912"/>
            <a:ext cx="3264408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问题一：用户增长与利润质量未完全同屏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020824"/>
            <a:ext cx="3236976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用户活跃和订单增长需要穿透到长期价值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补贴、广告、履约投入需形成统一ROI看板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否则容易出现局部增长、整体利润承压</a:t>
            </a:r>
          </a:p>
        </p:txBody>
      </p:sp>
      <p:sp>
        <p:nvSpPr>
          <p:cNvPr id="8" name="Rectangle 7"/>
          <p:cNvSpPr/>
          <p:nvPr/>
        </p:nvSpPr>
        <p:spPr>
          <a:xfrm>
            <a:off x="4288536" y="1417320"/>
            <a:ext cx="3584448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288536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53127" y="1581912"/>
            <a:ext cx="3264408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问题二：即时零售改变履约与服务流程边界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71416" y="2020824"/>
            <a:ext cx="3236976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小时级体验要求商品、库存、骑手、门店、售后协同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原电商流程偏“交易平台”，即时零售更偏“运营网络”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缺少跨场景流程Owner时，异常会在多部门之间漂移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74152" y="1417320"/>
            <a:ext cx="3584448" cy="22402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074152" y="1417320"/>
            <a:ext cx="36576" cy="2240280"/>
          </a:xfrm>
          <a:prstGeom prst="rect">
            <a:avLst/>
          </a:prstGeom>
          <a:solidFill>
            <a:srgbClr val="C53030"/>
          </a:solidFill>
          <a:ln w="12700">
            <a:solidFill>
              <a:srgbClr val="C53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38744" y="1581912"/>
            <a:ext cx="3264408" cy="347472"/>
          </a:xfrm>
          <a:prstGeom prst="rect">
            <a:avLst/>
          </a:prstGeom>
          <a:noFill/>
        </p:spPr>
        <p:txBody>
          <a:bodyPr wrap="square" lIns="54864" rIns="54864" tIns="36576" bIns="36576">
            <a:spAutoFit/>
          </a:bodyPr>
          <a:lstStyle/>
          <a:p>
            <a:r>
              <a:rPr sz="1200" b="1">
                <a:solidFill>
                  <a:srgbClr val="C53030"/>
                </a:solidFill>
                <a:latin typeface="Microsoft YaHei"/>
              </a:rPr>
              <a:t>问题三：商家经营进入精细化治理阶段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57031" y="2020824"/>
            <a:ext cx="3236976" cy="1371600"/>
          </a:xfrm>
          <a:prstGeom prst="rect">
            <a:avLst/>
          </a:prstGeom>
          <a:noFill/>
        </p:spPr>
        <p:txBody>
          <a:bodyPr wrap="square" rIns="73152" tIns="54864" bIns="36576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AI工具、广告投放、会员运营、平台规则需要一体化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商家感知不是单个工具好不好，而是经营闭环顺不顺</a:t>
            </a:r>
          </a:p>
          <a:p>
            <a:pPr>
              <a:spcAft>
                <a:spcPts val="200"/>
              </a:spcAft>
              <a:defRPr sz="1000">
                <a:solidFill>
                  <a:srgbClr val="000000"/>
                </a:solidFill>
                <a:latin typeface="Microsoft YaHei"/>
              </a:defRPr>
            </a:pPr>
            <a:r>
              <a:t>平台治理要从规则发布转向过程预警和辅导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